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50"/>
      <p:bold r:id="rId51"/>
      <p:italic r:id="rId52"/>
      <p:boldItalic r:id="rId53"/>
    </p:embeddedFont>
    <p:embeddedFont>
      <p:font typeface="Proxima Nova" panose="020B060402020202020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yla Abdulrahman Albabtain" userId="6b5e8646-ab41-4b05-b648-defa7c004953" providerId="ADAL" clId="{F3938CA4-5380-4EB1-88BC-2107CC9DDB7E}"/>
    <pc:docChg chg="custSel modSld sldOrd">
      <pc:chgData name="Layla Abdulrahman Albabtain" userId="6b5e8646-ab41-4b05-b648-defa7c004953" providerId="ADAL" clId="{F3938CA4-5380-4EB1-88BC-2107CC9DDB7E}" dt="2021-05-27T05:50:11.727" v="131" actId="114"/>
      <pc:docMkLst>
        <pc:docMk/>
      </pc:docMkLst>
      <pc:sldChg chg="modSp mod">
        <pc:chgData name="Layla Abdulrahman Albabtain" userId="6b5e8646-ab41-4b05-b648-defa7c004953" providerId="ADAL" clId="{F3938CA4-5380-4EB1-88BC-2107CC9DDB7E}" dt="2021-05-26T09:11:25.021" v="130" actId="20577"/>
        <pc:sldMkLst>
          <pc:docMk/>
          <pc:sldMk cId="0" sldId="260"/>
        </pc:sldMkLst>
        <pc:spChg chg="mod">
          <ac:chgData name="Layla Abdulrahman Albabtain" userId="6b5e8646-ab41-4b05-b648-defa7c004953" providerId="ADAL" clId="{F3938CA4-5380-4EB1-88BC-2107CC9DDB7E}" dt="2021-05-26T09:11:25.021" v="130" actId="20577"/>
          <ac:spMkLst>
            <pc:docMk/>
            <pc:sldMk cId="0" sldId="260"/>
            <ac:spMk id="86" creationId="{00000000-0000-0000-0000-000000000000}"/>
          </ac:spMkLst>
        </pc:spChg>
      </pc:sldChg>
      <pc:sldChg chg="modSp mod">
        <pc:chgData name="Layla Abdulrahman Albabtain" userId="6b5e8646-ab41-4b05-b648-defa7c004953" providerId="ADAL" clId="{F3938CA4-5380-4EB1-88BC-2107CC9DDB7E}" dt="2021-05-26T06:32:05.452" v="127" actId="20577"/>
        <pc:sldMkLst>
          <pc:docMk/>
          <pc:sldMk cId="0" sldId="264"/>
        </pc:sldMkLst>
        <pc:spChg chg="mod">
          <ac:chgData name="Layla Abdulrahman Albabtain" userId="6b5e8646-ab41-4b05-b648-defa7c004953" providerId="ADAL" clId="{F3938CA4-5380-4EB1-88BC-2107CC9DDB7E}" dt="2021-05-26T06:32:05.452" v="127" actId="20577"/>
          <ac:spMkLst>
            <pc:docMk/>
            <pc:sldMk cId="0" sldId="264"/>
            <ac:spMk id="114" creationId="{00000000-0000-0000-0000-000000000000}"/>
          </ac:spMkLst>
        </pc:spChg>
      </pc:sldChg>
      <pc:sldChg chg="ord modNotes">
        <pc:chgData name="Layla Abdulrahman Albabtain" userId="6b5e8646-ab41-4b05-b648-defa7c004953" providerId="ADAL" clId="{F3938CA4-5380-4EB1-88BC-2107CC9DDB7E}" dt="2021-05-25T05:38:30.433" v="43"/>
        <pc:sldMkLst>
          <pc:docMk/>
          <pc:sldMk cId="0" sldId="270"/>
        </pc:sldMkLst>
      </pc:sldChg>
      <pc:sldChg chg="modSp mod">
        <pc:chgData name="Layla Abdulrahman Albabtain" userId="6b5e8646-ab41-4b05-b648-defa7c004953" providerId="ADAL" clId="{F3938CA4-5380-4EB1-88BC-2107CC9DDB7E}" dt="2021-05-25T06:56:52.972" v="47" actId="113"/>
        <pc:sldMkLst>
          <pc:docMk/>
          <pc:sldMk cId="0" sldId="283"/>
        </pc:sldMkLst>
        <pc:spChg chg="mod">
          <ac:chgData name="Layla Abdulrahman Albabtain" userId="6b5e8646-ab41-4b05-b648-defa7c004953" providerId="ADAL" clId="{F3938CA4-5380-4EB1-88BC-2107CC9DDB7E}" dt="2021-05-25T06:56:52.972" v="47" actId="113"/>
          <ac:spMkLst>
            <pc:docMk/>
            <pc:sldMk cId="0" sldId="283"/>
            <ac:spMk id="253" creationId="{00000000-0000-0000-0000-000000000000}"/>
          </ac:spMkLst>
        </pc:spChg>
      </pc:sldChg>
      <pc:sldChg chg="modSp mod">
        <pc:chgData name="Layla Abdulrahman Albabtain" userId="6b5e8646-ab41-4b05-b648-defa7c004953" providerId="ADAL" clId="{F3938CA4-5380-4EB1-88BC-2107CC9DDB7E}" dt="2021-05-25T06:57:05.087" v="59" actId="20577"/>
        <pc:sldMkLst>
          <pc:docMk/>
          <pc:sldMk cId="0" sldId="284"/>
        </pc:sldMkLst>
        <pc:spChg chg="mod">
          <ac:chgData name="Layla Abdulrahman Albabtain" userId="6b5e8646-ab41-4b05-b648-defa7c004953" providerId="ADAL" clId="{F3938CA4-5380-4EB1-88BC-2107CC9DDB7E}" dt="2021-05-25T06:57:05.087" v="59" actId="20577"/>
          <ac:spMkLst>
            <pc:docMk/>
            <pc:sldMk cId="0" sldId="284"/>
            <ac:spMk id="259" creationId="{00000000-0000-0000-0000-000000000000}"/>
          </ac:spMkLst>
        </pc:spChg>
      </pc:sldChg>
      <pc:sldChg chg="modSp mod">
        <pc:chgData name="Layla Abdulrahman Albabtain" userId="6b5e8646-ab41-4b05-b648-defa7c004953" providerId="ADAL" clId="{F3938CA4-5380-4EB1-88BC-2107CC9DDB7E}" dt="2021-05-27T05:50:11.727" v="131" actId="114"/>
        <pc:sldMkLst>
          <pc:docMk/>
          <pc:sldMk cId="0" sldId="285"/>
        </pc:sldMkLst>
        <pc:spChg chg="mod">
          <ac:chgData name="Layla Abdulrahman Albabtain" userId="6b5e8646-ab41-4b05-b648-defa7c004953" providerId="ADAL" clId="{F3938CA4-5380-4EB1-88BC-2107CC9DDB7E}" dt="2021-05-27T05:50:11.727" v="131" actId="114"/>
          <ac:spMkLst>
            <pc:docMk/>
            <pc:sldMk cId="0" sldId="285"/>
            <ac:spMk id="268" creationId="{00000000-0000-0000-0000-000000000000}"/>
          </ac:spMkLst>
        </pc:spChg>
      </pc:sldChg>
    </pc:docChg>
  </pc:docChgLst>
  <pc:docChgLst>
    <pc:chgData name="Layla Abdulrahman Albabtain" userId="6b5e8646-ab41-4b05-b648-defa7c004953" providerId="ADAL" clId="{CAEA30A7-04FA-4F5D-AE19-51AFFD12ABCF}"/>
    <pc:docChg chg="custSel modSld">
      <pc:chgData name="Layla Abdulrahman Albabtain" userId="6b5e8646-ab41-4b05-b648-defa7c004953" providerId="ADAL" clId="{CAEA30A7-04FA-4F5D-AE19-51AFFD12ABCF}" dt="2021-02-09T08:53:12.429" v="76" actId="207"/>
      <pc:docMkLst>
        <pc:docMk/>
      </pc:docMkLst>
      <pc:sldChg chg="modSp mod">
        <pc:chgData name="Layla Abdulrahman Albabtain" userId="6b5e8646-ab41-4b05-b648-defa7c004953" providerId="ADAL" clId="{CAEA30A7-04FA-4F5D-AE19-51AFFD12ABCF}" dt="2021-02-04T08:36:24.392" v="0" actId="15"/>
        <pc:sldMkLst>
          <pc:docMk/>
          <pc:sldMk cId="0" sldId="261"/>
        </pc:sldMkLst>
        <pc:spChg chg="mod">
          <ac:chgData name="Layla Abdulrahman Albabtain" userId="6b5e8646-ab41-4b05-b648-defa7c004953" providerId="ADAL" clId="{CAEA30A7-04FA-4F5D-AE19-51AFFD12ABCF}" dt="2021-02-04T08:36:24.392" v="0" actId="15"/>
          <ac:spMkLst>
            <pc:docMk/>
            <pc:sldMk cId="0" sldId="261"/>
            <ac:spMk id="93" creationId="{00000000-0000-0000-0000-000000000000}"/>
          </ac:spMkLst>
        </pc:spChg>
      </pc:sldChg>
      <pc:sldChg chg="modSp mod">
        <pc:chgData name="Layla Abdulrahman Albabtain" userId="6b5e8646-ab41-4b05-b648-defa7c004953" providerId="ADAL" clId="{CAEA30A7-04FA-4F5D-AE19-51AFFD12ABCF}" dt="2021-02-04T08:45:08.727" v="47" actId="20577"/>
        <pc:sldMkLst>
          <pc:docMk/>
          <pc:sldMk cId="0" sldId="263"/>
        </pc:sldMkLst>
        <pc:spChg chg="mod">
          <ac:chgData name="Layla Abdulrahman Albabtain" userId="6b5e8646-ab41-4b05-b648-defa7c004953" providerId="ADAL" clId="{CAEA30A7-04FA-4F5D-AE19-51AFFD12ABCF}" dt="2021-02-04T08:45:08.727" v="47" actId="20577"/>
          <ac:spMkLst>
            <pc:docMk/>
            <pc:sldMk cId="0" sldId="263"/>
            <ac:spMk id="107" creationId="{00000000-0000-0000-0000-000000000000}"/>
          </ac:spMkLst>
        </pc:spChg>
      </pc:sldChg>
      <pc:sldChg chg="modSp mod">
        <pc:chgData name="Layla Abdulrahman Albabtain" userId="6b5e8646-ab41-4b05-b648-defa7c004953" providerId="ADAL" clId="{CAEA30A7-04FA-4F5D-AE19-51AFFD12ABCF}" dt="2021-02-09T08:41:41.985" v="74"/>
        <pc:sldMkLst>
          <pc:docMk/>
          <pc:sldMk cId="0" sldId="276"/>
        </pc:sldMkLst>
        <pc:spChg chg="mod">
          <ac:chgData name="Layla Abdulrahman Albabtain" userId="6b5e8646-ab41-4b05-b648-defa7c004953" providerId="ADAL" clId="{CAEA30A7-04FA-4F5D-AE19-51AFFD12ABCF}" dt="2021-02-09T08:41:41.985" v="74"/>
          <ac:spMkLst>
            <pc:docMk/>
            <pc:sldMk cId="0" sldId="276"/>
            <ac:spMk id="201" creationId="{00000000-0000-0000-0000-000000000000}"/>
          </ac:spMkLst>
        </pc:spChg>
      </pc:sldChg>
      <pc:sldChg chg="modSp mod">
        <pc:chgData name="Layla Abdulrahman Albabtain" userId="6b5e8646-ab41-4b05-b648-defa7c004953" providerId="ADAL" clId="{CAEA30A7-04FA-4F5D-AE19-51AFFD12ABCF}" dt="2021-02-09T08:53:12.429" v="76" actId="207"/>
        <pc:sldMkLst>
          <pc:docMk/>
          <pc:sldMk cId="0" sldId="281"/>
        </pc:sldMkLst>
        <pc:spChg chg="mod">
          <ac:chgData name="Layla Abdulrahman Albabtain" userId="6b5e8646-ab41-4b05-b648-defa7c004953" providerId="ADAL" clId="{CAEA30A7-04FA-4F5D-AE19-51AFFD12ABCF}" dt="2021-02-09T08:53:12.429" v="76" actId="207"/>
          <ac:spMkLst>
            <pc:docMk/>
            <pc:sldMk cId="0" sldId="281"/>
            <ac:spMk id="237" creationId="{00000000-0000-0000-0000-000000000000}"/>
          </ac:spMkLst>
        </pc:spChg>
      </pc:sldChg>
    </pc:docChg>
  </pc:docChgLst>
  <pc:docChgLst>
    <pc:chgData name="Layla Abdulrahman Albabtain" userId="6b5e8646-ab41-4b05-b648-defa7c004953" providerId="ADAL" clId="{6731FD37-C1F5-4ACF-85B8-356AD475106B}"/>
    <pc:docChg chg="modSld">
      <pc:chgData name="Layla Abdulrahman Albabtain" userId="6b5e8646-ab41-4b05-b648-defa7c004953" providerId="ADAL" clId="{6731FD37-C1F5-4ACF-85B8-356AD475106B}" dt="2021-09-16T08:57:19.360" v="12" actId="20577"/>
      <pc:docMkLst>
        <pc:docMk/>
      </pc:docMkLst>
      <pc:sldChg chg="modSp mod">
        <pc:chgData name="Layla Abdulrahman Albabtain" userId="6b5e8646-ab41-4b05-b648-defa7c004953" providerId="ADAL" clId="{6731FD37-C1F5-4ACF-85B8-356AD475106B}" dt="2021-09-14T07:50:25.675" v="1" actId="20577"/>
        <pc:sldMkLst>
          <pc:docMk/>
          <pc:sldMk cId="0" sldId="260"/>
        </pc:sldMkLst>
        <pc:spChg chg="mod">
          <ac:chgData name="Layla Abdulrahman Albabtain" userId="6b5e8646-ab41-4b05-b648-defa7c004953" providerId="ADAL" clId="{6731FD37-C1F5-4ACF-85B8-356AD475106B}" dt="2021-09-14T07:50:25.675" v="1" actId="20577"/>
          <ac:spMkLst>
            <pc:docMk/>
            <pc:sldMk cId="0" sldId="260"/>
            <ac:spMk id="86" creationId="{00000000-0000-0000-0000-000000000000}"/>
          </ac:spMkLst>
        </pc:spChg>
      </pc:sldChg>
      <pc:sldChg chg="modSp mod">
        <pc:chgData name="Layla Abdulrahman Albabtain" userId="6b5e8646-ab41-4b05-b648-defa7c004953" providerId="ADAL" clId="{6731FD37-C1F5-4ACF-85B8-356AD475106B}" dt="2021-09-16T08:57:19.360" v="12" actId="20577"/>
        <pc:sldMkLst>
          <pc:docMk/>
          <pc:sldMk cId="0" sldId="264"/>
        </pc:sldMkLst>
        <pc:spChg chg="mod">
          <ac:chgData name="Layla Abdulrahman Albabtain" userId="6b5e8646-ab41-4b05-b648-defa7c004953" providerId="ADAL" clId="{6731FD37-C1F5-4ACF-85B8-356AD475106B}" dt="2021-09-16T08:57:19.360" v="12" actId="20577"/>
          <ac:spMkLst>
            <pc:docMk/>
            <pc:sldMk cId="0" sldId="264"/>
            <ac:spMk id="1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b70b9b86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b70b9b86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20755fbd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20755fbd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ba16968c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ba16968c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c60baa8b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c60baa8b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ba16968c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ba16968c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ba16968c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ba16968c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ba16968cd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ba16968cd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stopped here!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620755fbd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620755fbd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20755fbd2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20755fbd2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20755fbd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20755fbd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b70b9b86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b70b9b86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b70b9b86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b70b9b86a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b70b9b86a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b70b9b86a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20755fbd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20755fbd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620755fbd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620755fbd2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20755fbd2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20755fbd2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20755fbd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20755fbd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b70b9b86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b70b9b86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4b70b9b86a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4b70b9b86a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b70b9b86a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b70b9b86a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b70b9b86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b70b9b86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620755fbd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620755fbd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20755fbd2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20755fbd2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b70b9b86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b70b9b86a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4ba16968c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4ba16968c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scope of the project outlines the objectives of the project and the goals that need to be met to achieve a satisfactory result.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ba16968cd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4ba16968cd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ba16968cd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4ba16968cd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620755fbd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620755fbd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ba16968cd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ba16968cd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b70b9b8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4b70b9b8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b70b9b86a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b70b9b86a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ba16968c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ba16968c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b70b9b86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b70b9b86a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ba16968cd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4ba16968cd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620755fbd2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620755fbd2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4ba16968c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4ba16968cd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4ba16968cd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4ba16968cd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620755fbd2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620755fbd2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4ba16968c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4ba16968c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4b70b9b86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4b70b9b86a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620755fbd2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620755fbd2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4ba16968c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4ba16968cd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620755fbd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620755fbd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620755fbd2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620755fbd2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620755fbd2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620755fbd2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620755fbd2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620755fbd2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/>
          <p:nvPr/>
        </p:nvSpPr>
        <p:spPr>
          <a:xfrm>
            <a:off x="0" y="4820100"/>
            <a:ext cx="9144000" cy="32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html/html5_syntax.as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html/html_xhtml.as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ref_language_codes.as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3schools.com/html/html_charset.asp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tag_doctype.as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html/html_headings.asp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tag_blockquote.asp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3schools.com/tags/tag_cite.asp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cssref/pr_font_font-style.asp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3schools.com/cssref/pr_font_weight.asp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tryit.asp?filename=tryhtml_sup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html/html_symbols.asp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html/html_images.asp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0" y="1854925"/>
            <a:ext cx="8520600" cy="94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Chapter Two (a)</a:t>
            </a:r>
            <a:endParaRPr sz="400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 of HTML</a:t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275" y="101224"/>
            <a:ext cx="1616625" cy="11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86125" y="300375"/>
            <a:ext cx="2459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SWE 421 - Game Development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Software Engineering Departmen</a:t>
            </a:r>
            <a:r>
              <a:rPr lang="en" sz="1050">
                <a:solidFill>
                  <a:srgbClr val="222222"/>
                </a:solidFill>
                <a:highlight>
                  <a:srgbClr val="F8F8F8"/>
                </a:highlight>
                <a:latin typeface="Open Sans"/>
                <a:ea typeface="Open Sans"/>
                <a:cs typeface="Open Sans"/>
                <a:sym typeface="Open Sans"/>
              </a:rPr>
              <a:t>t</a:t>
            </a:r>
            <a:endParaRPr sz="1050">
              <a:solidFill>
                <a:srgbClr val="222222"/>
              </a:solidFill>
              <a:highlight>
                <a:srgbClr val="F8F8F8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College of Engineering and Architecture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Al Yamamah University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0" y="4820100"/>
            <a:ext cx="9144000" cy="32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Instructor: Layla Albabtain													Fall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HTML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HTML is an abbreviation of Hypertext Markup Language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Hypertext: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Allows for non-linear linking to other documents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Markup Language: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Content to be displayed is “marked up” or tagged to tell the browser how to display it.</a:t>
            </a:r>
            <a:endParaRPr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t="29608" b="7793"/>
          <a:stretch/>
        </p:blipFill>
        <p:spPr>
          <a:xfrm>
            <a:off x="571087" y="762475"/>
            <a:ext cx="8001825" cy="37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 of HTML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78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HTML was created in 1991 by Tim Berners-Lee at CERN in Switzerland.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was designed to allow scientists to display and share their research.</a:t>
            </a: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0213" y="1095250"/>
            <a:ext cx="438253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HTML Basics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HTML is primarily composed of two types of markup: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highlight>
                  <a:srgbClr val="FFFF00"/>
                </a:highlight>
              </a:rPr>
              <a:t>Elements or </a:t>
            </a:r>
            <a:r>
              <a:rPr lang="en" u="sng" dirty="0">
                <a:highlight>
                  <a:srgbClr val="FFFF00"/>
                </a:highlight>
              </a:rPr>
              <a:t>tags</a:t>
            </a:r>
            <a:endParaRPr u="sng" dirty="0">
              <a:highlight>
                <a:srgbClr val="FFFF00"/>
              </a:highlight>
            </a:endParaRPr>
          </a:p>
          <a:p>
            <a:pPr marL="914400" marR="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>
                <a:highlight>
                  <a:srgbClr val="FFFF00"/>
                </a:highlight>
              </a:rPr>
              <a:t>&lt;opening-tag&gt; content &lt;/closing-tag&gt; </a:t>
            </a:r>
            <a:r>
              <a:rPr lang="en" sz="1500" dirty="0">
                <a:highlight>
                  <a:srgbClr val="FFFF00"/>
                </a:highlight>
                <a:sym typeface="Wingdings" panose="05000000000000000000" pitchFamily="2" charset="2"/>
              </a:rPr>
              <a:t> Syntax</a:t>
            </a:r>
            <a:endParaRPr sz="1500" dirty="0">
              <a:highlight>
                <a:srgbClr val="FFFF00"/>
              </a:highlight>
            </a:endParaRPr>
          </a:p>
          <a:p>
            <a:pPr marL="914400" marR="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E.g: </a:t>
            </a:r>
            <a:r>
              <a:rPr lang="en" sz="1500" dirty="0">
                <a:highlight>
                  <a:srgbClr val="FFFF00"/>
                </a:highlight>
              </a:rPr>
              <a:t>&lt;html&gt;&lt;/html&gt; and &lt;p&gt;&lt;/p&gt; </a:t>
            </a:r>
            <a:r>
              <a:rPr lang="en" sz="1500" dirty="0">
                <a:highlight>
                  <a:srgbClr val="FFFF00"/>
                </a:highlight>
                <a:sym typeface="Wingdings" panose="05000000000000000000" pitchFamily="2" charset="2"/>
              </a:rPr>
              <a:t> example</a:t>
            </a:r>
            <a:endParaRPr sz="1500" dirty="0">
              <a:highlight>
                <a:srgbClr val="FFFF00"/>
              </a:highlight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 dirty="0">
                <a:highlight>
                  <a:srgbClr val="FFFF00"/>
                </a:highlight>
              </a:rPr>
              <a:t>Attributes</a:t>
            </a:r>
            <a:r>
              <a:rPr lang="en" dirty="0"/>
              <a:t> that modify an element</a:t>
            </a:r>
            <a:endParaRPr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>
                <a:highlight>
                  <a:srgbClr val="FFFF00"/>
                </a:highlight>
              </a:rPr>
              <a:t>&lt;tag </a:t>
            </a:r>
            <a:r>
              <a:rPr lang="en" sz="1500" u="sng" dirty="0">
                <a:highlight>
                  <a:srgbClr val="FFFF00"/>
                </a:highlight>
              </a:rPr>
              <a:t>attribute=”type of attribute: value of attrib   ute;”</a:t>
            </a:r>
            <a:r>
              <a:rPr lang="en" sz="1500" dirty="0">
                <a:highlight>
                  <a:srgbClr val="FFFF00"/>
                </a:highlight>
              </a:rPr>
              <a:t>&gt; &lt;/closing-tag&gt;</a:t>
            </a:r>
            <a:endParaRPr sz="1500" dirty="0">
              <a:highlight>
                <a:srgbClr val="FFFF00"/>
              </a:highlight>
            </a:endParaRPr>
          </a:p>
          <a:p>
            <a:pPr marL="914400" marR="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E.g: </a:t>
            </a:r>
            <a:r>
              <a:rPr lang="en" sz="1500" dirty="0">
                <a:highlight>
                  <a:srgbClr val="FFFF00"/>
                </a:highlight>
              </a:rPr>
              <a:t>&lt;p </a:t>
            </a:r>
            <a:r>
              <a:rPr lang="en" sz="1500" u="sng" dirty="0">
                <a:highlight>
                  <a:srgbClr val="FFFF00"/>
                </a:highlight>
              </a:rPr>
              <a:t>style=”color: red</a:t>
            </a:r>
            <a:r>
              <a:rPr lang="en" sz="1500" dirty="0">
                <a:highlight>
                  <a:srgbClr val="FFFF00"/>
                </a:highlight>
              </a:rPr>
              <a:t>; font-size: larg;” class=“hello”&gt;content&lt;/p&gt; </a:t>
            </a:r>
            <a:endParaRPr sz="1500" dirty="0">
              <a:highlight>
                <a:srgbClr val="FFFF00"/>
              </a:highlight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Elements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Elements / tags are the fundamental building blocks of HTML.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They are the tags that tell the browser what the enclosed text is.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○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&lt;title&gt;My first HTML page&lt;/title&gt;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lvl="1" indent="-342900">
              <a:spcBef>
                <a:spcPts val="0"/>
              </a:spcBef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 title element tells the browser that this is the title of the page.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Elements must be terminated.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○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&lt;p&gt; I love Web  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Wingdings" panose="05000000000000000000" pitchFamily="2" charset="2"/>
              </a:rPr>
              <a:t> &lt;/p&gt;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○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(the &lt;p&gt; element is not terminated using &lt;/p&gt;).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Syntax - 01</a:t>
            </a: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General format of an element: </a:t>
            </a: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&lt;startTag&gt;Target content&lt;/endTag&gt;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○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E.g: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■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&lt;h1&gt;This is a header&lt;/h1&gt;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■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&lt;p&gt; This is a paragraph &lt;/p&gt;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HTML is NOT case sensitive. However, using lower case letters is the convention of HTML. 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This means both: &lt;H1&gt;&lt;/h1&gt; will work. But, &lt;h1&gt;&lt;/h1&gt; is the preference.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For more about HTML convention chick this </a:t>
            </a:r>
            <a:r>
              <a:rPr lang="en" u="sng" dirty="0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link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Basic HTML Syntax - 02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Not all tags have content If a </a:t>
            </a: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tag has no content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, its form is &lt;name /&gt;: &lt;br /&gt;</a:t>
            </a:r>
          </a:p>
          <a:p>
            <a:pPr lvl="1" indent="-342900">
              <a:spcBef>
                <a:spcPts val="0"/>
              </a:spcBef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&lt;name/&gt; </a:t>
            </a: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Wingdings" panose="05000000000000000000" pitchFamily="2" charset="2"/>
              </a:rPr>
              <a:t>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&lt;br/&gt;</a:t>
            </a:r>
          </a:p>
          <a:p>
            <a:pPr lvl="1" indent="-342900">
              <a:spcBef>
                <a:spcPts val="0"/>
              </a:spcBef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&lt;name&gt; </a:t>
            </a: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Wingdings" panose="05000000000000000000" pitchFamily="2" charset="2"/>
              </a:rPr>
              <a:t> 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&lt;br&gt;</a:t>
            </a:r>
          </a:p>
          <a:p>
            <a:pPr lvl="1" indent="-342900">
              <a:spcBef>
                <a:spcPts val="0"/>
              </a:spcBef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&lt;hr style=“color:red;”&gt;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The container and its content together are called an element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If a tag has attributes, they appear between its name and the right bracket of the opening tag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Comments in programs increase the readability of those programs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Proxima Nova"/>
              <a:buChar char="○"/>
            </a:pPr>
            <a:r>
              <a:rPr lang="en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- &lt;!-- … --&gt;</a:t>
            </a:r>
            <a:endParaRPr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Browsers ignore comments, unrecognized tags,  line breaks, multiple spaces, and tabs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Tags are suggestions to the browser, even if they are recognized by the browser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Copy the following in an notepad and save the file as TagsWebPage.html</a:t>
            </a: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&lt;!-- This is a comment, it will not appear in the web page 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This is an Element/tag that has content, the content are what you reading here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&amp;lt;br /&amp;gt; tag doesn't have a content. it just add a new line.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&lt;/p&gt;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 dirty="0">
                <a:latin typeface="Courier New"/>
                <a:ea typeface="Courier New"/>
                <a:cs typeface="Courier New"/>
                <a:sym typeface="Courier New"/>
              </a:rPr>
              <a:t>&amp;lt; br / &amp;gt; </a:t>
            </a:r>
            <a:r>
              <a:rPr lang="en" sz="1800" dirty="0">
                <a:latin typeface="Courier New"/>
                <a:ea typeface="Courier New"/>
                <a:cs typeface="Courier New"/>
                <a:sym typeface="Wingdings" panose="05000000000000000000" pitchFamily="2" charset="2"/>
              </a:rPr>
              <a:t> &amp;lt;p&amp;gt; &amp;lt;/p&amp;gy;</a:t>
            </a:r>
            <a:endParaRPr lang="en" sz="18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latin typeface="Courier New"/>
                <a:cs typeface="Courier New"/>
                <a:sym typeface="Courier New"/>
              </a:rPr>
              <a:t>&lt;    br /&gt;     -&gt; &lt;p&gt; &lt;/p&gt;</a:t>
            </a:r>
            <a:endParaRPr dirty="0"/>
          </a:p>
        </p:txBody>
      </p:sp>
      <p:sp>
        <p:nvSpPr>
          <p:cNvPr id="115" name="Google Shape;115;p21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 rotWithShape="1">
          <a:blip r:embed="rId3">
            <a:alphaModFix/>
          </a:blip>
          <a:srcRect t="5572" b="47715"/>
          <a:stretch/>
        </p:blipFill>
        <p:spPr>
          <a:xfrm>
            <a:off x="431275" y="2313275"/>
            <a:ext cx="8281450" cy="105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311700" y="1131600"/>
            <a:ext cx="8520600" cy="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This is how the web site will appear if you open the MyFirstWebPage in a browser.</a:t>
            </a:r>
            <a:endParaRPr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Hint</a:t>
            </a:r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Event though comments will not appear in the page it self, it is still important.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helps in case: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are checking an old code you have written to figure out what is that code.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hand the work to someone else, they can understand your code.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5649" y="2726825"/>
            <a:ext cx="3546650" cy="173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XHTML and HTML - 01</a:t>
            </a:r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In </a:t>
            </a:r>
            <a:r>
              <a:rPr lang="en" u="sng" dirty="0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XHTML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, element and attribute names must be in all lowercase letters.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In HTML, they can be any combination of uppercase and lowercase.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XHTML is stricter than HTML, in HTML this code will work: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&lt;title&gt;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Bad HTML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&lt;/title&gt;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&lt;H1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&gt; Bad HTML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This is an example of a bad html web-page.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7" name="Google Shape;137;p2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body" idx="1"/>
          </p:nvPr>
        </p:nvSpPr>
        <p:spPr>
          <a:xfrm>
            <a:off x="272925" y="247825"/>
            <a:ext cx="8385600" cy="13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Even though all of &lt;html&gt;, &lt;head&gt;, &lt;body&gt;, &lt;h1&gt; and &lt;p&gt; are not closed the page will work with some issues (the text in the &lt;h1&gt; and &lt;p&gt; are all considered as header text) like the image below. </a:t>
            </a:r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6775" y="1651400"/>
            <a:ext cx="5857875" cy="13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438250" y="3120300"/>
            <a:ext cx="8385600" cy="13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Hint: Try the same code without closing the &lt;title&gt; tag and see what happens.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XHTML and HTML - 02</a:t>
            </a:r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1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dirty="0"/>
              <a:t>The same code will not work in XHTML.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To try it, save the same bad code as: BadHTML.xhtml.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Opening the page will get an error as you see below:</a:t>
            </a:r>
            <a:endParaRPr dirty="0"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81900"/>
            <a:ext cx="8839201" cy="1174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XHTML and HTML - 03</a:t>
            </a:r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To fix the bad HTML close all the tags and use small letters for tag names. As follows:</a:t>
            </a:r>
            <a:endParaRPr dirty="0"/>
          </a:p>
          <a:p>
            <a:pPr marL="914400" marR="0" lvl="0" indent="0" algn="l" rtl="0">
              <a:lnSpc>
                <a:spcPct val="114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&lt;title&gt;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Bad HTML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&lt;/title&gt;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&lt;/head&gt;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&lt;h1&gt;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Bad HTML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&lt;/h1&gt;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This is an example of a bad html web-page.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0" name="Google Shape;160;p27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260000" y="454625"/>
            <a:ext cx="8520600" cy="6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After closing all the tag, the xhtml will appear as follows:</a:t>
            </a:r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213" y="1237875"/>
            <a:ext cx="7267575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260000" y="3812025"/>
            <a:ext cx="8520600" cy="6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It is being treated by the browser as XML file and not XHTML.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XHTML and HTML - 04</a:t>
            </a:r>
            <a:endParaRPr dirty="0"/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To tell the browser this is an XHTML and not XML we need to add document type as follows:</a:t>
            </a:r>
            <a:endParaRPr dirty="0"/>
          </a:p>
          <a:p>
            <a:pPr marL="914400" marR="0" lvl="0" indent="0" algn="l" rtl="0">
              <a:lnSpc>
                <a:spcPct val="114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&lt;!DOCTYPE html PUBLIC "-//W3C//DTD XHTML 1.0 Strict//EN" "http://www.w3.org/TR/xhtml1/DTD/xhtml1-strict.dtd"&gt;</a:t>
            </a:r>
            <a:endParaRPr sz="110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 </a:t>
            </a:r>
            <a:r>
              <a:rPr lang="en" sz="11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xmlns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" sz="1100" dirty="0">
                <a:solidFill>
                  <a:srgbClr val="C27BA0"/>
                </a:solidFill>
                <a:latin typeface="Courier New"/>
                <a:ea typeface="Courier New"/>
                <a:cs typeface="Courier New"/>
                <a:sym typeface="Courier New"/>
              </a:rPr>
              <a:t>"http://www.w3.org/1999/xhtml"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&lt;title&gt;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Bad HTML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&lt;/title&gt;</a:t>
            </a: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		&lt;meta charset=“UTF-8”/&gt;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&lt;/head&gt;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&lt;h1&gt;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Bad HTML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&lt;/h1&gt;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 This is an example of a bad html web-page. 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1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75" name="Google Shape;175;p29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XHTML and HTML - 05</a:t>
            </a:r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To conclude: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To save a webpage as XHTML not HTML the file name should be: name.XHTML.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In HTML uppercase letters or lowercase letters in tag names and attribute names and values is ok but in XHTML they all must be in lower case letters.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In HTML not closing the tag will still work with some issues, but in XHTML all tags must be closed.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XHTML we must declare the document type.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Examples of Bad HTML has been uploaded to the lms, check them.</a:t>
            </a:r>
            <a:endParaRPr dirty="0"/>
          </a:p>
          <a:p>
            <a:pPr marL="914400" marR="0" lvl="0" indent="0" algn="l" rtl="0">
              <a:lnSpc>
                <a:spcPct val="114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11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82" name="Google Shape;182;p30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Programmers and HTML</a:t>
            </a:r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61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Programmers find XHTML a bit frustrating. In a program, the statements specify exactly what the computer must do.</a:t>
            </a:r>
            <a:endParaRPr dirty="0"/>
          </a:p>
          <a:p>
            <a:pPr marL="457200" marR="0" lvl="0" indent="-342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If a reserved word is misspelled in a program, the error is usually detected by the language implementation system and the program is not executed. E.g</a:t>
            </a:r>
            <a:endParaRPr dirty="0"/>
          </a:p>
          <a:p>
            <a:pPr marL="914400" marR="0" lvl="1" indent="-3175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&lt;body&gt; &lt;/obdy&gt; (a synatx error) will not be detected.</a:t>
            </a:r>
            <a:endParaRPr dirty="0">
              <a:highlight>
                <a:srgbClr val="FFFF00"/>
              </a:highlight>
            </a:endParaRPr>
          </a:p>
          <a:p>
            <a:pPr marL="457200" marR="0" lvl="0" indent="-342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However, a misspelled tag name usually results in the tag being ignored by the browser, with no indication to the user that anything has been left out.</a:t>
            </a:r>
            <a:endParaRPr dirty="0"/>
          </a:p>
          <a:p>
            <a:pPr marL="914400" lvl="1" indent="-317500" algn="l" rtl="0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 dirty="0"/>
              <a:t>&lt;body&gt; &lt;/obdy&gt; The browser will ignore the &lt;body&gt; element/tag.</a:t>
            </a:r>
            <a:endParaRPr dirty="0"/>
          </a:p>
        </p:txBody>
      </p:sp>
      <p:sp>
        <p:nvSpPr>
          <p:cNvPr id="189" name="Google Shape;189;p31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 XHTML Document Structure</a:t>
            </a:r>
            <a:endParaRPr/>
          </a:p>
        </p:txBody>
      </p:sp>
      <p:sp>
        <p:nvSpPr>
          <p:cNvPr id="195" name="Google Shape;195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79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Every XHTML document must begin with</a:t>
            </a:r>
            <a:r>
              <a:rPr lang="en" sz="1700" dirty="0">
                <a:highlight>
                  <a:srgbClr val="FFFF00"/>
                </a:highlight>
              </a:rPr>
              <a:t>: DOCTYPE</a:t>
            </a:r>
            <a:r>
              <a:rPr lang="en" sz="1700" dirty="0"/>
              <a:t>.</a:t>
            </a:r>
            <a:endParaRPr sz="1700" dirty="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 The Elements </a:t>
            </a:r>
            <a:r>
              <a:rPr lang="en" sz="1700" dirty="0">
                <a:highlight>
                  <a:srgbClr val="FFFF00"/>
                </a:highlight>
              </a:rPr>
              <a:t>&lt;html&gt;, &lt;head&gt;, &lt;title&gt;, and &lt;body&gt; </a:t>
            </a:r>
            <a:r>
              <a:rPr lang="en" sz="1700" dirty="0"/>
              <a:t>are required in every document (in XHTML, not HTML).</a:t>
            </a:r>
            <a:endParaRPr sz="1700" dirty="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 The whole document must have &lt;html&gt; as its root (all other elements between &lt;html&gt; &lt;/html&gt;</a:t>
            </a:r>
            <a:endParaRPr sz="1700" dirty="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 html must have the </a:t>
            </a:r>
            <a:r>
              <a:rPr lang="en" sz="1700" u="sng" dirty="0">
                <a:solidFill>
                  <a:schemeClr val="hlink"/>
                </a:solidFill>
                <a:hlinkClick r:id="rId3"/>
              </a:rPr>
              <a:t>lang </a:t>
            </a:r>
            <a:r>
              <a:rPr lang="en" sz="1700" dirty="0"/>
              <a:t>attribute:</a:t>
            </a:r>
            <a:endParaRPr sz="1700"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 &lt;html lang = ″en″&gt;  </a:t>
            </a:r>
            <a:r>
              <a:rPr lang="en" dirty="0"/>
              <a:t>(this one is for English)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700" dirty="0"/>
              <a:t> A document consists of a head and a body</a:t>
            </a:r>
            <a:r>
              <a:rPr lang="en" dirty="0"/>
              <a:t> 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 The &lt;title&gt; tag is used to give the document a title, which is normally displayed in the browser’s window title bar (at the top of the display)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 </a:t>
            </a:r>
            <a:r>
              <a:rPr lang="en" sz="1700" dirty="0"/>
              <a:t>The meta tag is used to provide the </a:t>
            </a:r>
            <a:r>
              <a:rPr lang="en" sz="1700" u="sng" dirty="0">
                <a:solidFill>
                  <a:schemeClr val="hlink"/>
                </a:solidFill>
                <a:hlinkClick r:id="rId4"/>
              </a:rPr>
              <a:t>character</a:t>
            </a:r>
            <a:r>
              <a:rPr lang="en" sz="1700" dirty="0"/>
              <a:t> set  used</a:t>
            </a:r>
            <a:endParaRPr sz="1700"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&lt;meta charset = ″utf-8″ /&gt;.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96" name="Google Shape;196;p32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body" idx="1"/>
          </p:nvPr>
        </p:nvSpPr>
        <p:spPr>
          <a:xfrm>
            <a:off x="116300" y="234900"/>
            <a:ext cx="902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&lt;!DOCTYPE html PUBLIC "-//W3C//DTD XHTML 1.0 Strict//EN" "http://www.w3.org/TR/xhtml1/DTD/xhtml1-strict.dtd"&gt;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3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xmlns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" sz="1300" dirty="0">
                <a:solidFill>
                  <a:srgbClr val="674EA7"/>
                </a:solidFill>
                <a:latin typeface="Courier New"/>
                <a:ea typeface="Courier New"/>
                <a:cs typeface="Courier New"/>
                <a:sym typeface="Courier New"/>
              </a:rPr>
              <a:t>"http://www.w3.org/1999/xhtml"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3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lang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" sz="1300" dirty="0">
                <a:solidFill>
                  <a:srgbClr val="8E7CC3"/>
                </a:solidFill>
                <a:latin typeface="Courier New"/>
                <a:ea typeface="Courier New"/>
                <a:cs typeface="Courier New"/>
                <a:sym typeface="Courier New"/>
              </a:rPr>
              <a:t>"en"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&lt;!-- The  DOCTYPE is declared at the top. &lt;/html--&gt;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	&lt;!-- The &lt;html&gt; has the language attribute set &lt;/html&gt; 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	&lt;!-- All elements are between the &lt;html&gt; and &lt;/html&gt; 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	&lt;!-- The page has a head, a title and a body element. 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	&lt;!-- The character set used for the page has been set to Unicode: utf-8 in the &lt;meta /&gt; in the &lt;head&gt;  --&gt;</a:t>
            </a:r>
            <a:endParaRPr sz="11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&lt;meta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3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content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" sz="1300" dirty="0">
                <a:solidFill>
                  <a:srgbClr val="674EA7"/>
                </a:solidFill>
                <a:latin typeface="Courier New"/>
                <a:ea typeface="Courier New"/>
                <a:cs typeface="Courier New"/>
                <a:sym typeface="Courier New"/>
              </a:rPr>
              <a:t>"charset=utf-8;"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/&gt;</a:t>
            </a: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	&lt;meta charset=“</a:t>
            </a:r>
            <a:r>
              <a:rPr lang="en" sz="1300" dirty="0">
                <a:solidFill>
                  <a:srgbClr val="674EA7"/>
                </a:solidFill>
                <a:latin typeface="Courier New"/>
                <a:ea typeface="Courier New"/>
                <a:cs typeface="Courier New"/>
                <a:sym typeface="Courier New"/>
              </a:rPr>
              <a:t>utf-8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” /&gt;</a:t>
            </a:r>
            <a:endParaRPr sz="13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&lt;title&gt;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Good XHTML 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&lt;/title&gt;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&lt;/head&gt;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&lt;h1&gt;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Good XHTML 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&lt;/h1&gt;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 This is an example of a good XHTML web-page.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3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2" name="Google Shape;202;p33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- Text</a:t>
            </a:r>
            <a:endParaRPr/>
          </a:p>
        </p:txBody>
      </p:sp>
      <p:sp>
        <p:nvSpPr>
          <p:cNvPr id="208" name="Google Shape;208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85600" cy="14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Text is normally placed in paragraph elements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highlight>
                  <a:srgbClr val="FFFF00"/>
                </a:highlight>
              </a:rPr>
              <a:t>The &lt;p&gt; </a:t>
            </a:r>
            <a:r>
              <a:rPr lang="en" dirty="0"/>
              <a:t>tag breaks the current line and inserts a blank line 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new line gets the beginning of the content of the paragraph.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closing tag is required in XHTML, not in HTML.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Check the example web-page below:</a:t>
            </a:r>
            <a:endParaRPr dirty="0"/>
          </a:p>
        </p:txBody>
      </p:sp>
      <p:sp>
        <p:nvSpPr>
          <p:cNvPr id="209" name="Google Shape;209;p3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210" name="Google Shape;210;p34"/>
          <p:cNvPicPr preferRelativeResize="0"/>
          <p:nvPr/>
        </p:nvPicPr>
        <p:blipFill rotWithShape="1">
          <a:blip r:embed="rId3">
            <a:alphaModFix/>
          </a:blip>
          <a:srcRect t="6189" r="6620" b="23074"/>
          <a:stretch/>
        </p:blipFill>
        <p:spPr>
          <a:xfrm>
            <a:off x="728838" y="2920700"/>
            <a:ext cx="7551324" cy="142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>
            <a:spLocks noGrp="1"/>
          </p:cNvSpPr>
          <p:nvPr>
            <p:ph type="body" idx="1"/>
          </p:nvPr>
        </p:nvSpPr>
        <p:spPr>
          <a:xfrm>
            <a:off x="311700" y="348925"/>
            <a:ext cx="8520600" cy="42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&lt;!DOCTYPE html&gt;</a:t>
            </a: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&lt;!-- good HTML.html A trivial document --&gt;</a:t>
            </a:r>
            <a:endParaRPr sz="1400" dirty="0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&lt;html</a:t>
            </a: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lang</a:t>
            </a: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" sz="1400" dirty="0">
                <a:solidFill>
                  <a:srgbClr val="674EA7"/>
                </a:solidFill>
                <a:latin typeface="Courier New"/>
                <a:ea typeface="Courier New"/>
                <a:cs typeface="Courier New"/>
                <a:sym typeface="Courier New"/>
              </a:rPr>
              <a:t>"en"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&lt;title&gt;</a:t>
            </a: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A good HTML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&lt;/title&gt;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-US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&lt;meta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charset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400" dirty="0">
                <a:solidFill>
                  <a:srgbClr val="674EA7"/>
                </a:solidFill>
                <a:latin typeface="Courier New"/>
                <a:ea typeface="Courier New"/>
                <a:cs typeface="Courier New"/>
                <a:sym typeface="Courier New"/>
              </a:rPr>
              <a:t>"UTF-8"</a:t>
            </a: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/&gt;</a:t>
            </a: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&lt;/head&gt;</a:t>
            </a: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This is a good HTML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400" dirty="0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6" name="Google Shape;216;p35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Type Declaration (DTD)</a:t>
            </a:r>
            <a:endParaRPr/>
          </a:p>
        </p:txBody>
      </p:sp>
      <p:sp>
        <p:nvSpPr>
          <p:cNvPr id="222" name="Google Shape;222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There are different types of HTML and XHTML.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Declaring the type tells the browser which HTML/XHTML we are using.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HTML may work with no DTD but XHTML (as seen in above examples) will not.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&lt;!DOCTYPE ….&gt; is the syntax to declare Document type.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&lt;!DOCTYPE html&gt; is for declaring HTML5.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more about HTML and XHTML DTD check this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link</a:t>
            </a:r>
            <a:r>
              <a:rPr lang="en" dirty="0"/>
              <a:t>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 this course we will work with </a:t>
            </a:r>
            <a:r>
              <a:rPr lang="en" b="1" dirty="0"/>
              <a:t>HTML5</a:t>
            </a:r>
            <a:r>
              <a:rPr lang="en" dirty="0"/>
              <a:t>.</a:t>
            </a:r>
            <a:endParaRPr dirty="0"/>
          </a:p>
        </p:txBody>
      </p:sp>
      <p:sp>
        <p:nvSpPr>
          <p:cNvPr id="223" name="Google Shape;223;p36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Basic HTML - </a:t>
            </a:r>
            <a:r>
              <a:rPr lang="en" dirty="0">
                <a:highlight>
                  <a:srgbClr val="FFFF00"/>
                </a:highlight>
              </a:rPr>
              <a:t>Line break 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229" name="Google Shape;22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Proxima Nova"/>
              <a:buChar char="●"/>
            </a:pPr>
            <a:r>
              <a:rPr lang="en" sz="17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To add a new line between elements we can use &lt;br /&gt;</a:t>
            </a:r>
            <a:endParaRPr sz="17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Proxima Nova"/>
              <a:buChar char="●"/>
            </a:pPr>
            <a:r>
              <a:rPr lang="en" sz="17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&lt;br /&gt; </a:t>
            </a:r>
            <a:r>
              <a:rPr lang="en" sz="17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is an empty tag, it as no content.</a:t>
            </a:r>
            <a:endParaRPr sz="17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Proxima Nova"/>
              <a:buChar char="●"/>
            </a:pPr>
            <a:r>
              <a:rPr lang="en" sz="17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 effect of the &lt;br /&gt; tag is the same as that  of &lt;p&gt;, except for the blank line</a:t>
            </a:r>
            <a:endParaRPr sz="17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65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Font typeface="Proxima Nova"/>
              <a:buChar char="●"/>
            </a:pPr>
            <a:r>
              <a:rPr lang="en" sz="17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 tag can be written as &lt;br&gt; or &lt;br /&gt;.</a:t>
            </a:r>
            <a:endParaRPr sz="17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&lt;!DOCTYPE html&gt;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&lt;html lang="en"&gt;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" sz="1100" dirty="0">
                <a:solidFill>
                  <a:srgbClr val="666666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&lt;head&gt;</a:t>
            </a:r>
            <a:endParaRPr sz="1100" dirty="0">
              <a:solidFill>
                <a:srgbClr val="666666"/>
              </a:solidFill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		&lt;title&gt; Line Break Example &lt;/title&gt;</a:t>
            </a:r>
            <a:endParaRPr sz="1100" dirty="0">
              <a:solidFill>
                <a:srgbClr val="666666"/>
              </a:solidFill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		&lt;meta charset="UTF-8" /&gt;</a:t>
            </a:r>
            <a:endParaRPr sz="1100" dirty="0">
              <a:solidFill>
                <a:srgbClr val="666666"/>
              </a:solidFill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	&lt;/head&gt;</a:t>
            </a:r>
            <a:endParaRPr sz="1100" dirty="0">
              <a:solidFill>
                <a:srgbClr val="666666"/>
              </a:solidFill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&lt;body&gt;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	&lt;p&gt; Hello all </a:t>
            </a:r>
            <a:r>
              <a:rPr lang="en" sz="1100" b="1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&lt;br /&gt;</a:t>
            </a:r>
            <a:endParaRPr sz="1100" b="1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	    I hope you all had a good day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	&lt;/p&gt;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	&lt;/body&gt;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100" dirty="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0" name="Google Shape;230;p37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231" name="Google Shape;231;p37"/>
          <p:cNvPicPr preferRelativeResize="0"/>
          <p:nvPr/>
        </p:nvPicPr>
        <p:blipFill rotWithShape="1">
          <a:blip r:embed="rId3">
            <a:alphaModFix/>
          </a:blip>
          <a:srcRect r="22185" b="42925"/>
          <a:stretch/>
        </p:blipFill>
        <p:spPr>
          <a:xfrm>
            <a:off x="5699200" y="2985775"/>
            <a:ext cx="3133100" cy="9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Basic HTML - </a:t>
            </a:r>
            <a:r>
              <a:rPr lang="en" dirty="0">
                <a:highlight>
                  <a:srgbClr val="FFFF00"/>
                </a:highlight>
              </a:rPr>
              <a:t>Preserving white Space 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237" name="Google Shape;237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 text content of a </a:t>
            </a:r>
            <a:r>
              <a:rPr lang="en" dirty="0">
                <a:solidFill>
                  <a:srgbClr val="0070C0"/>
                </a:solidFill>
                <a:highlight>
                  <a:srgbClr val="FFFF00"/>
                </a:highlight>
                <a:latin typeface="Courier New" panose="02070309020205020404" pitchFamily="49" charset="0"/>
                <a:ea typeface="Proxima Nova"/>
                <a:cs typeface="Courier New" panose="02070309020205020404" pitchFamily="49" charset="0"/>
                <a:sym typeface="Proxima Nova"/>
              </a:rPr>
              <a:t>&lt;pre&gt; </a:t>
            </a: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element is  displayed as it is entered.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&lt;pre&gt; is used to prevent the browser from eliminating multiple spaces and from ignoring embedded line breaks.</a:t>
            </a:r>
            <a:endParaRPr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8" name="Google Shape;238;p38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Preserving white Space </a:t>
            </a:r>
            <a:endParaRPr/>
          </a:p>
        </p:txBody>
      </p:sp>
      <p:sp>
        <p:nvSpPr>
          <p:cNvPr id="244" name="Google Shape;244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50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&lt;!DOCTYPE html&gt;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&lt;html lang="en"&gt;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&lt;head&gt;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&lt;title&gt; Line Break Example &lt;/title&gt;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&lt;meta charset="UTF-8" /&gt;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&lt;/head&gt;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&lt;body&gt;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&lt;P&gt; 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13716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&lt;pre&gt;</a:t>
            </a:r>
            <a:endParaRPr sz="1100" b="1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18288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Hey</a:t>
            </a:r>
            <a:endParaRPr sz="1100" b="1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22860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Hello!</a:t>
            </a:r>
            <a:endParaRPr sz="1100" b="1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2743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Goodbye!</a:t>
            </a:r>
            <a:endParaRPr sz="1100" b="1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13716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&lt;/pre&gt;</a:t>
            </a:r>
            <a:endParaRPr sz="1100" b="1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&lt;/p&gt;	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&lt;/body&gt;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&lt;/html&gt;</a:t>
            </a: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5" name="Google Shape;245;p39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246" name="Google Shape;24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350" y="1686375"/>
            <a:ext cx="3953650" cy="177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- Headings</a:t>
            </a:r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253" name="Google Shape;253;p40"/>
          <p:cNvSpPr txBox="1"/>
          <p:nvPr/>
        </p:nvSpPr>
        <p:spPr>
          <a:xfrm>
            <a:off x="311700" y="1152475"/>
            <a:ext cx="8282400" cy="3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To </a:t>
            </a:r>
            <a:r>
              <a:rPr lang="en" sz="1800" b="1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enter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a section Header we can use 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&lt;h1&gt; &lt;/h1&gt; 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tags.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There are 6 headers with six sizes. 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1 - 6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, specified with &lt;h1&gt; to &lt;h6&gt;.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Sizes compared to default text size: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○"/>
            </a:pP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1, 2, and 3 use font sizes that are larger than the. default font size.</a:t>
            </a:r>
            <a:endParaRPr sz="1800"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○"/>
            </a:pP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4 uses the default size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○"/>
            </a:pP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5 and 6 use smaller font sizes.</a:t>
            </a:r>
            <a:endParaRPr sz="1800"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○"/>
            </a:pP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All headings are in bold.</a:t>
            </a:r>
            <a:endParaRPr sz="1800"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For more about </a:t>
            </a:r>
            <a:r>
              <a:rPr lang="en" sz="1800" u="sng" dirty="0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Headings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Headings</a:t>
            </a:r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839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&lt;!DOCTYPE html&gt;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&lt;html lang="en"&gt;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&lt;head&gt;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	&lt;title&gt; Heading Examples &lt;/title&gt;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	&lt;meta charset="UTF-8" /&gt;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&lt;/head&gt;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&lt;body&gt;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&lt;h1&gt; Heading 1 &lt;/h1&gt;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		&lt;h2&gt; Heading 2 &lt;/h2&gt;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		&lt;h3&gt; Heading 3 &lt;/h3&gt;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		&lt;h4&gt; Heading 4 &lt;/h4&gt;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		&lt;h5&gt; Heading 5 &lt;/h5&gt;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		&lt;h6&gt; Heading 6 &lt;/h6&gt;</a:t>
            </a:r>
            <a:endParaRPr sz="12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	&lt;p&gt; this is a paragraph with default text size &lt;/p&gt;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	&lt;/body&gt;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0" name="Google Shape;260;p41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261" name="Google Shape;26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900" y="1170125"/>
            <a:ext cx="2687700" cy="2932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Basic HTML - </a:t>
            </a:r>
            <a:r>
              <a:rPr lang="en" dirty="0">
                <a:highlight>
                  <a:srgbClr val="FFFF00"/>
                </a:highlight>
              </a:rPr>
              <a:t>Blockquotes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267" name="Google Shape;267;p42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268" name="Google Shape;268;p42"/>
          <p:cNvSpPr txBox="1"/>
          <p:nvPr/>
        </p:nvSpPr>
        <p:spPr>
          <a:xfrm>
            <a:off x="311700" y="1152475"/>
            <a:ext cx="85206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Content of 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&lt;blockquote&gt; look different from the surrounding text</a:t>
            </a:r>
            <a:endParaRPr sz="1800"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Browsers often indent, and sometimes italicize.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It has cite attribute where we can provide the link from the place the quote was gotten from. It will not appear on the website. 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i="1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&lt;cite&gt; &lt;/cite&gt; 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tag </a:t>
            </a: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can be used to cite the quote.</a:t>
            </a:r>
            <a:endParaRPr sz="1800" dirty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Proxima Nova"/>
              <a:buChar char="●"/>
            </a:pPr>
            <a:r>
              <a:rPr lang="en" sz="1800" dirty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For more about </a:t>
            </a:r>
            <a:r>
              <a:rPr lang="en" sz="1800" u="sng" dirty="0">
                <a:solidFill>
                  <a:schemeClr val="hlink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Blockquote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 and </a:t>
            </a:r>
            <a:r>
              <a:rPr lang="en" sz="1800" u="sng" dirty="0">
                <a:solidFill>
                  <a:schemeClr val="hlink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Cite</a:t>
            </a:r>
            <a:r>
              <a:rPr lang="en" sz="1800" dirty="0">
                <a:solidFill>
                  <a:srgbClr val="666666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800" dirty="0">
              <a:solidFill>
                <a:srgbClr val="666666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Blockquotes</a:t>
            </a:r>
            <a:endParaRPr/>
          </a:p>
        </p:txBody>
      </p:sp>
      <p:sp>
        <p:nvSpPr>
          <p:cNvPr id="274" name="Google Shape;274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Check the lms for Blockquote example. The result will be:</a:t>
            </a:r>
            <a:endParaRPr sz="1400"/>
          </a:p>
        </p:txBody>
      </p:sp>
      <p:sp>
        <p:nvSpPr>
          <p:cNvPr id="275" name="Google Shape;275;p43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pic>
        <p:nvPicPr>
          <p:cNvPr id="276" name="Google Shape;27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538" y="1648376"/>
            <a:ext cx="8258912" cy="30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- Font Style</a:t>
            </a:r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a number of word style, we can put them between: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&lt;i&gt;  for italics  &lt;/i&gt;</a:t>
            </a:r>
            <a:endParaRPr dirty="0">
              <a:highlight>
                <a:srgbClr val="FFFF00"/>
              </a:highlight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&lt;b&gt; for bold &lt;/b&gt;</a:t>
            </a:r>
            <a:endParaRPr dirty="0">
              <a:highlight>
                <a:srgbClr val="FFFF00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content-based style tags.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indicates the particular kind of text that appears in their content.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 Emphasis - &lt;em&gt; specifies that its textual content is special  (often set in italics).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 Strong - &lt;strong&gt; (often set in boldface).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 Monospace - &lt;code&gt; (often set in Courier).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&lt;code&gt; cost = quantity * price &lt;/code&gt;.</a:t>
            </a:r>
            <a:endParaRPr dirty="0"/>
          </a:p>
        </p:txBody>
      </p:sp>
      <p:sp>
        <p:nvSpPr>
          <p:cNvPr id="283" name="Google Shape;283;p4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Font Style</a:t>
            </a:r>
            <a:endParaRPr/>
          </a:p>
        </p:txBody>
      </p:sp>
      <p:sp>
        <p:nvSpPr>
          <p:cNvPr id="289" name="Google Shape;289;p45"/>
          <p:cNvSpPr txBox="1">
            <a:spLocks noGrp="1"/>
          </p:cNvSpPr>
          <p:nvPr>
            <p:ph type="body" idx="1"/>
          </p:nvPr>
        </p:nvSpPr>
        <p:spPr>
          <a:xfrm>
            <a:off x="180925" y="1152475"/>
            <a:ext cx="890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&lt;!DOCTYPE html&gt;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&lt;html lang="en"&gt;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&lt;head&gt;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	&lt;title&gt; Font Style Examples &lt;/title&gt;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	&lt;meta charset="UTF-8" /&gt;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&lt;/head&gt;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&lt;body&gt;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	&lt;p&gt; This word is &lt;i&gt;italic&lt;/i&gt; and this word is &lt;b&gt;bold&lt;/b&gt;. &lt;/p&gt;</a:t>
            </a:r>
            <a:endParaRPr sz="1400" dirty="0"/>
          </a:p>
          <a:p>
            <a:pPr marL="13716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&lt;p&gt; This word is &lt;em&gt;emphasised &lt;/em&gt; and this word is &lt;strong&gt;strong &lt;/strong&gt;. &lt;/p&gt;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	&lt;p&gt; This word is a &lt;code&gt;monospace&lt;/code&gt;. &lt;/p&gt;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	&lt;/body&gt;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&lt;/html&gt;</a:t>
            </a: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/>
          </a:p>
          <a:p>
            <a:pPr marL="45720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290" name="Google Shape;290;p45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Font Style</a:t>
            </a:r>
            <a:endParaRPr/>
          </a:p>
        </p:txBody>
      </p:sp>
      <p:sp>
        <p:nvSpPr>
          <p:cNvPr id="296" name="Google Shape;296;p46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pic>
        <p:nvPicPr>
          <p:cNvPr id="297" name="Google Shape;29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013" y="1121388"/>
            <a:ext cx="7889975" cy="290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- Font Style and Blockquote</a:t>
            </a:r>
            <a:endParaRPr/>
          </a:p>
        </p:txBody>
      </p:sp>
      <p:sp>
        <p:nvSpPr>
          <p:cNvPr id="303" name="Google Shape;303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Character-modifying tags are not affected by &lt;blockquote&gt;, except when there is a conflict. 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example, if the text content of &lt;blockquote&gt; is set in italics and a part of that text is made the content of an &lt;em&gt; tag, the &lt;em&gt; tag would have no effect.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more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Font Style</a:t>
            </a:r>
            <a:r>
              <a:rPr lang="en"/>
              <a:t> and </a:t>
            </a:r>
            <a:r>
              <a:rPr lang="en" u="sng">
                <a:solidFill>
                  <a:schemeClr val="hlink"/>
                </a:solidFill>
                <a:hlinkClick r:id="rId4"/>
              </a:rPr>
              <a:t>weight</a:t>
            </a:r>
            <a:r>
              <a:rPr lang="en"/>
              <a:t>.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Font Style are CSS not HTML.</a:t>
            </a:r>
            <a:endParaRPr/>
          </a:p>
        </p:txBody>
      </p:sp>
      <p:sp>
        <p:nvSpPr>
          <p:cNvPr id="304" name="Google Shape;304;p47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Font Style and Blockquote: </a:t>
            </a:r>
            <a:endParaRPr/>
          </a:p>
        </p:txBody>
      </p:sp>
      <p:sp>
        <p:nvSpPr>
          <p:cNvPr id="310" name="Google Shape;310;p48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pic>
        <p:nvPicPr>
          <p:cNvPr id="311" name="Google Shape;31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2" cy="3212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HTML: Superscripts and subscripts</a:t>
            </a:r>
            <a:endParaRPr/>
          </a:p>
        </p:txBody>
      </p:sp>
      <p:sp>
        <p:nvSpPr>
          <p:cNvPr id="317" name="Google Shape;317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46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Subscripts with &lt;sub&gt;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Superscripts with &lt;sup&gt;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Check this </a:t>
            </a:r>
            <a:r>
              <a:rPr lang="en" u="sng">
                <a:solidFill>
                  <a:schemeClr val="hlink"/>
                </a:solidFill>
                <a:hlinkClick r:id="rId3"/>
              </a:rPr>
              <a:t>link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318" name="Google Shape;318;p49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Inline versus Block Elements</a:t>
            </a:r>
            <a:endParaRPr/>
          </a:p>
        </p:txBody>
      </p:sp>
      <p:sp>
        <p:nvSpPr>
          <p:cNvPr id="324" name="Google Shape;324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38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XHTML tags are either block or inline.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content of an inline tag appears on the current line.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 block tag breaks the current line so that its content appears on a new line.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</a:t>
            </a:r>
            <a:r>
              <a:rPr lang="en" dirty="0">
                <a:highlight>
                  <a:srgbClr val="FFFF00"/>
                </a:highlight>
              </a:rPr>
              <a:t>heading &lt;h1&gt;, Paragraph &lt;p&gt; and blockquote &lt;blockquote&gt; </a:t>
            </a:r>
            <a:r>
              <a:rPr lang="en" dirty="0"/>
              <a:t>tags are block tags,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highlight>
                  <a:srgbClr val="FFFF00"/>
                </a:highlight>
              </a:rPr>
              <a:t>&lt;em&gt; and &lt;strong&gt; are inline tags</a:t>
            </a:r>
            <a:r>
              <a:rPr lang="en" dirty="0"/>
              <a:t>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 XHTML: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Block tags cannot appear in the content of inline tags.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A block tag can never be nested directly in an inline tag.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Also, inline tags and text cannot be directly nested in body or form elements.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Only block tags can be so nested.</a:t>
            </a:r>
            <a:endParaRPr dirty="0"/>
          </a:p>
        </p:txBody>
      </p:sp>
      <p:sp>
        <p:nvSpPr>
          <p:cNvPr id="325" name="Google Shape;325;p50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Inline versus Block Elements - Example</a:t>
            </a:r>
            <a:endParaRPr/>
          </a:p>
        </p:txBody>
      </p:sp>
      <p:sp>
        <p:nvSpPr>
          <p:cNvPr id="331" name="Google Shape;331;p5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Check lms for examples.</a:t>
            </a:r>
            <a:endParaRPr/>
          </a:p>
        </p:txBody>
      </p:sp>
      <p:sp>
        <p:nvSpPr>
          <p:cNvPr id="332" name="Google Shape;332;p51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pic>
        <p:nvPicPr>
          <p:cNvPr id="333" name="Google Shape;33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950" y="1411325"/>
            <a:ext cx="7878097" cy="329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HTML Symbol Entities</a:t>
            </a:r>
            <a:endParaRPr/>
          </a:p>
        </p:txBody>
      </p:sp>
      <p:sp>
        <p:nvSpPr>
          <p:cNvPr id="339" name="Google Shape;339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198800" cy="3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Special characters</a:t>
            </a:r>
            <a:r>
              <a:rPr lang="en" dirty="0"/>
              <a:t> are defined as entities which are codes for the characters.</a:t>
            </a:r>
            <a:endParaRPr dirty="0"/>
          </a:p>
          <a:p>
            <a:pPr marL="457200" marR="2673988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An example, to make &lt;p&gt; appears in an HTML page we write it as follows:</a:t>
            </a:r>
            <a:endParaRPr dirty="0"/>
          </a:p>
          <a:p>
            <a:pPr marL="914400" marR="2673988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&lt; = &amp;lt</a:t>
            </a:r>
            <a:endParaRPr dirty="0"/>
          </a:p>
          <a:p>
            <a:pPr marL="914400" marR="2673988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&gt; = &amp;gt</a:t>
            </a:r>
            <a:endParaRPr dirty="0"/>
          </a:p>
          <a:p>
            <a:pPr marL="914400" marR="2673988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&lt;p&gt; = &amp;lt;p&amp;gt; </a:t>
            </a:r>
            <a:endParaRPr lang="en-US" dirty="0"/>
          </a:p>
          <a:p>
            <a:pPr marL="914400" marR="2673988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/>
              <a:t>&lt;/p&gt; = &amp;</a:t>
            </a:r>
            <a:r>
              <a:rPr lang="en-US" dirty="0" err="1"/>
              <a:t>lt</a:t>
            </a:r>
            <a:r>
              <a:rPr lang="en-US" dirty="0"/>
              <a:t>;/</a:t>
            </a:r>
            <a:r>
              <a:rPr lang="en-US" dirty="0" err="1"/>
              <a:t>p&amp;gt</a:t>
            </a:r>
            <a:r>
              <a:rPr lang="en-US"/>
              <a:t>;</a:t>
            </a:r>
            <a:endParaRPr lang="en-US" dirty="0"/>
          </a:p>
        </p:txBody>
      </p:sp>
      <p:sp>
        <p:nvSpPr>
          <p:cNvPr id="340" name="Google Shape;340;p52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pic>
        <p:nvPicPr>
          <p:cNvPr id="341" name="Google Shape;34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500" y="1897150"/>
            <a:ext cx="3833809" cy="27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 - Horizontal Line</a:t>
            </a:r>
            <a:endParaRPr/>
          </a:p>
        </p:txBody>
      </p:sp>
      <p:sp>
        <p:nvSpPr>
          <p:cNvPr id="347" name="Google Shape;347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Separates parts of a document from each other, making the document easier to read,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placing horizontal lines between them.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</a:t>
            </a:r>
            <a:r>
              <a:rPr lang="en" dirty="0">
                <a:highlight>
                  <a:srgbClr val="FFFF00"/>
                </a:highlight>
              </a:rPr>
              <a:t>&lt;hr style=“color:red width: 5px;” /&gt; tag </a:t>
            </a:r>
            <a:r>
              <a:rPr lang="en" dirty="0"/>
              <a:t>causes </a:t>
            </a:r>
            <a:r>
              <a:rPr lang="en" dirty="0">
                <a:highlight>
                  <a:srgbClr val="FFFF00"/>
                </a:highlight>
              </a:rPr>
              <a:t>a line break </a:t>
            </a:r>
            <a:r>
              <a:rPr lang="en" dirty="0"/>
              <a:t>(ending the current line) and </a:t>
            </a:r>
            <a:r>
              <a:rPr lang="en" dirty="0">
                <a:highlight>
                  <a:srgbClr val="FFFF00"/>
                </a:highlight>
              </a:rPr>
              <a:t>places a line across the screen. </a:t>
            </a:r>
            <a:endParaRPr dirty="0">
              <a:highlight>
                <a:srgbClr val="FFFF00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highlight>
                  <a:srgbClr val="FFFF00"/>
                </a:highlight>
              </a:rPr>
              <a:t>The browser chooses the thickness, length, and horizontal placement of the line. </a:t>
            </a:r>
            <a:endParaRPr dirty="0">
              <a:highlight>
                <a:srgbClr val="FFFF00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Typically, </a:t>
            </a:r>
            <a:r>
              <a:rPr lang="en" dirty="0">
                <a:highlight>
                  <a:srgbClr val="FFFF00"/>
                </a:highlight>
              </a:rPr>
              <a:t>browsers display lines that are three pixels thick</a:t>
            </a:r>
            <a:r>
              <a:rPr lang="en" dirty="0"/>
              <a:t>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Note again the slash in the &lt;hr /&gt; tag, indicating that this tag has no content and no closing tag.</a:t>
            </a:r>
            <a:endParaRPr dirty="0"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Horizontal Line</a:t>
            </a:r>
            <a:endParaRPr/>
          </a:p>
        </p:txBody>
      </p:sp>
      <p:sp>
        <p:nvSpPr>
          <p:cNvPr id="354" name="Google Shape;354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7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&lt;!DOCTYPE html&gt;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&lt;!-- greet.html A trivial document --&gt;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&lt;html lang="en"&gt;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&lt;head&gt;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	&lt;title&gt; Horizontal Line &lt;/title&gt;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	&lt;meta charset="UTF-8" /&gt;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&lt;/head&gt;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&lt;body&gt;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	&lt;p&gt;Before Line &lt;/p&gt;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	&lt;hr /&gt;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	&lt;p&gt; After Ling &lt;p&gt;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	&lt;/body&gt;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dirty="0"/>
              <a:t>&lt;/html&gt;</a:t>
            </a: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/>
          </a:p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355" name="Google Shape;355;p54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  <p:pic>
        <p:nvPicPr>
          <p:cNvPr id="356" name="Google Shape;35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625" y="3739425"/>
            <a:ext cx="7848478" cy="613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Images - Formats</a:t>
            </a:r>
            <a:endParaRPr/>
          </a:p>
        </p:txBody>
      </p:sp>
      <p:sp>
        <p:nvSpPr>
          <p:cNvPr id="362" name="Google Shape;362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0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GIF (Graphic Interchange Format)</a:t>
            </a:r>
            <a:endParaRPr sz="17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8-bit color (256 different colors)</a:t>
            </a:r>
            <a:endParaRPr dirty="0"/>
          </a:p>
          <a:p>
            <a:pPr marL="914400" lvl="1" indent="-3175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Can have transparent backgrounds.</a:t>
            </a:r>
            <a:endParaRPr dirty="0"/>
          </a:p>
          <a:p>
            <a:pPr marL="914400" lvl="1" indent="-31750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Can be animated.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700" dirty="0"/>
              <a:t>JPEG (Joint Photographic Experts Group)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24-bit color (16 million different colors)</a:t>
            </a:r>
            <a:endParaRPr dirty="0"/>
          </a:p>
          <a:p>
            <a:pPr marL="914400" lvl="1" indent="-3175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can’t be made to appear transparent.</a:t>
            </a:r>
            <a:endParaRPr dirty="0"/>
          </a:p>
          <a:p>
            <a:pPr marL="457200" lvl="0" indent="0" algn="l" rtl="0">
              <a:lnSpc>
                <a:spcPct val="113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700" dirty="0"/>
              <a:t>Both use compression, but JPEG compression is better</a:t>
            </a:r>
            <a:endParaRPr sz="1700" dirty="0"/>
          </a:p>
          <a:p>
            <a:pPr marL="457200" marR="0" lvl="0" indent="-336550" algn="l" rtl="0">
              <a:lnSpc>
                <a:spcPct val="113000"/>
              </a:lnSpc>
              <a:spcBef>
                <a:spcPts val="50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Portable Network Graphics (PNG)</a:t>
            </a:r>
            <a:endParaRPr sz="1700" dirty="0"/>
          </a:p>
          <a:p>
            <a:pPr marL="914400" lvl="1" indent="-317500" algn="l" rtl="0"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transparency, as provided by GIF,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the same large number of colors as JPEG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require more space than JPEG image.</a:t>
            </a:r>
            <a:endParaRPr dirty="0"/>
          </a:p>
        </p:txBody>
      </p:sp>
      <p:sp>
        <p:nvSpPr>
          <p:cNvPr id="363" name="Google Shape;363;p55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pic>
        <p:nvPicPr>
          <p:cNvPr id="364" name="Google Shape;364;p55"/>
          <p:cNvPicPr preferRelativeResize="0"/>
          <p:nvPr/>
        </p:nvPicPr>
        <p:blipFill rotWithShape="1">
          <a:blip r:embed="rId3">
            <a:alphaModFix/>
          </a:blip>
          <a:srcRect r="24104"/>
          <a:stretch/>
        </p:blipFill>
        <p:spPr>
          <a:xfrm>
            <a:off x="6161397" y="3416375"/>
            <a:ext cx="276865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HTML: Images</a:t>
            </a:r>
            <a:endParaRPr/>
          </a:p>
        </p:txBody>
      </p:sp>
      <p:sp>
        <p:nvSpPr>
          <p:cNvPr id="370" name="Google Shape;370;p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Images are inserted into a document with the  </a:t>
            </a:r>
            <a:r>
              <a:rPr lang="en" dirty="0">
                <a:highlight>
                  <a:srgbClr val="FFFF00"/>
                </a:highlight>
              </a:rPr>
              <a:t>&lt;img /&gt; </a:t>
            </a:r>
            <a:r>
              <a:rPr lang="en" dirty="0"/>
              <a:t>tag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includes two attributes: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src,: specifies the file containing the image; </a:t>
            </a:r>
            <a:endParaRPr dirty="0">
              <a:highlight>
                <a:srgbClr val="FFFF00"/>
              </a:highlight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Alt: specifies text to be displayed when it is not possible to display the image</a:t>
            </a:r>
            <a:endParaRPr dirty="0">
              <a:highlight>
                <a:srgbClr val="FFFF00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Example: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highlight>
                  <a:srgbClr val="FFFF00"/>
                </a:highlight>
              </a:rPr>
              <a:t>&lt;img src = "comets.jpg"  alt = "Picture of comets" /&gt;</a:t>
            </a:r>
            <a:endParaRPr dirty="0">
              <a:highlight>
                <a:srgbClr val="FFFF00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&lt;img&gt; tag has 30 different attributes, including width and height (in pixels).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more about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 images</a:t>
            </a:r>
            <a:r>
              <a:rPr lang="en" dirty="0"/>
              <a:t>.</a:t>
            </a:r>
            <a:endParaRPr dirty="0"/>
          </a:p>
        </p:txBody>
      </p:sp>
      <p:sp>
        <p:nvSpPr>
          <p:cNvPr id="371" name="Google Shape;371;p56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Images</a:t>
            </a:r>
            <a:endParaRPr/>
          </a:p>
        </p:txBody>
      </p:sp>
      <p:sp>
        <p:nvSpPr>
          <p:cNvPr id="377" name="Google Shape;377;p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&lt;head&gt; &lt;title&gt; Images &lt;/title&gt; &lt;/head&gt;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&lt;body&gt;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&lt;h1&gt; Images &lt;/h1&gt; 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&lt;p&gt; we can have images in websites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&lt;p&gt; For adding images we will use the &amp;lt;img&amp;gt; tag and the src attribute.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&lt;p&gt; if image in the same folder of the web page, we set the value of source to the image file name &amp;lt;img src="6.jpg"/&amp;gt;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&lt;img src="6.jpg" width ="500" height="250"/&gt;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&lt;p&gt; if an image is in a folder we use the foler name along side the image name sperated by / as follows:  &amp;lt;img src="imgs/1.jpg"&amp;gt;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900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&lt;img src="imgs/1.jpg" /&gt;</a:t>
            </a:r>
            <a:endParaRPr sz="900" dirty="0"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&lt;p&gt; Images can be added from other websites, we set the url of the image to the scr attribute&lt;/p&gt;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lang="en" sz="900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&lt;img src="https://i.vimeocdn.com/portrait/25122243_300x300" /&gt;</a:t>
            </a:r>
            <a:endParaRPr sz="900" dirty="0"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&lt;p&gt; images has many attributes, width, height and alt are the mainly used attributes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&lt;p&gt; for more about images please click on &lt;a href="https://www.w3schools.com/html/html_images.asp" target="_blank"&gt; W3 School images&lt;/a&gt; and for adding a file path, including images check this link &lt;a href="https://www.w3schools.com/html/html_filepaths.asp" target="_blank"&gt; W3 School File path.&lt;/a&gt; &lt;/p&gt;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	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	&lt;/body&gt;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8" name="Google Shape;378;p57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8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pic>
        <p:nvPicPr>
          <p:cNvPr id="384" name="Google Shape;38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9424" y="271375"/>
            <a:ext cx="3164625" cy="443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390" name="Google Shape;390;p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W3 School.</a:t>
            </a:r>
            <a:endParaRPr/>
          </a:p>
        </p:txBody>
      </p:sp>
      <p:sp>
        <p:nvSpPr>
          <p:cNvPr id="391" name="Google Shape;391;p59"/>
          <p:cNvSpPr txBox="1">
            <a:spLocks noGrp="1"/>
          </p:cNvSpPr>
          <p:nvPr>
            <p:ph type="sldNum" idx="12"/>
          </p:nvPr>
        </p:nvSpPr>
        <p:spPr>
          <a:xfrm>
            <a:off x="847245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4439</TotalTime>
  <Words>3843</Words>
  <Application>Microsoft Office PowerPoint</Application>
  <PresentationFormat>On-screen Show (16:9)</PresentationFormat>
  <Paragraphs>419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Open Sans</vt:lpstr>
      <vt:lpstr>Courier New</vt:lpstr>
      <vt:lpstr>Proxima Nova</vt:lpstr>
      <vt:lpstr>Simple Light</vt:lpstr>
      <vt:lpstr> Chapter Two (a)</vt:lpstr>
      <vt:lpstr>What is HTML</vt:lpstr>
      <vt:lpstr>PowerPoint Presentation</vt:lpstr>
      <vt:lpstr>History of HTML</vt:lpstr>
      <vt:lpstr>HTML Basics</vt:lpstr>
      <vt:lpstr>Elements</vt:lpstr>
      <vt:lpstr>Basic HTML Syntax - 01</vt:lpstr>
      <vt:lpstr>Basic HTML Syntax - 02 </vt:lpstr>
      <vt:lpstr>Example</vt:lpstr>
      <vt:lpstr>PowerPoint Presentation</vt:lpstr>
      <vt:lpstr>Hint</vt:lpstr>
      <vt:lpstr>XHTML and HTML - 01</vt:lpstr>
      <vt:lpstr>PowerPoint Presentation</vt:lpstr>
      <vt:lpstr>XHTML and HTML - 02</vt:lpstr>
      <vt:lpstr>XHTML and HTML - 03</vt:lpstr>
      <vt:lpstr>PowerPoint Presentation</vt:lpstr>
      <vt:lpstr>XHTML and HTML - 04</vt:lpstr>
      <vt:lpstr>XHTML and HTML - 05</vt:lpstr>
      <vt:lpstr>Programmers and HTML</vt:lpstr>
      <vt:lpstr>Standard XHTML Document Structure</vt:lpstr>
      <vt:lpstr>PowerPoint Presentation</vt:lpstr>
      <vt:lpstr>Basic HTML - Text</vt:lpstr>
      <vt:lpstr>PowerPoint Presentation</vt:lpstr>
      <vt:lpstr>Document Type Declaration (DTD)</vt:lpstr>
      <vt:lpstr>Basic HTML - Line break </vt:lpstr>
      <vt:lpstr>Basic HTML - Preserving white Space </vt:lpstr>
      <vt:lpstr>Example - Preserving white Space </vt:lpstr>
      <vt:lpstr>Basic HTML - Headings</vt:lpstr>
      <vt:lpstr>Example - Headings</vt:lpstr>
      <vt:lpstr>Basic HTML - Blockquotes</vt:lpstr>
      <vt:lpstr>Example - Blockquotes</vt:lpstr>
      <vt:lpstr>Basic HTML - Font Style</vt:lpstr>
      <vt:lpstr>Example - Font Style</vt:lpstr>
      <vt:lpstr>Example - Font Style</vt:lpstr>
      <vt:lpstr>Basic HTML - Font Style and Blockquote</vt:lpstr>
      <vt:lpstr>Example - Font Style and Blockquote: </vt:lpstr>
      <vt:lpstr>Basic HTML: Superscripts and subscripts</vt:lpstr>
      <vt:lpstr>Inline versus Block Elements</vt:lpstr>
      <vt:lpstr>Inline versus Block Elements - Example</vt:lpstr>
      <vt:lpstr>HTML Symbol Entities</vt:lpstr>
      <vt:lpstr>Basic HTML - Horizontal Line</vt:lpstr>
      <vt:lpstr>Example - Horizontal Line</vt:lpstr>
      <vt:lpstr>Images - Formats</vt:lpstr>
      <vt:lpstr>Basic HTML: Images</vt:lpstr>
      <vt:lpstr>Example: Images</vt:lpstr>
      <vt:lpstr>PowerPoint Presentation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Chapter Two (a)</dc:title>
  <cp:lastModifiedBy>l_A_YU@outlook.com</cp:lastModifiedBy>
  <cp:revision>5</cp:revision>
  <dcterms:modified xsi:type="dcterms:W3CDTF">2021-09-28T09:39:16Z</dcterms:modified>
</cp:coreProperties>
</file>